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438" r:id="rId4"/>
    <p:sldId id="440" r:id="rId5"/>
    <p:sldId id="441" r:id="rId6"/>
    <p:sldId id="442" r:id="rId7"/>
  </p:sldIdLst>
  <p:sldSz cx="9144000" cy="6858000" type="screen4x3"/>
  <p:notesSz cx="6858000" cy="9144000"/>
  <p:custDataLst>
    <p:tags r:id="rId11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FF9900"/>
    <a:srgbClr val="008000"/>
    <a:srgbClr val="003300"/>
    <a:srgbClr val="5C823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80" d="100"/>
        <a:sy n="1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1" Type="http://schemas.openxmlformats.org/officeDocument/2006/relationships/tags" Target="tags/tag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华文细黑" pitchFamily="2" charset="-122"/>
              <a:ea typeface="华文细黑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华文细黑" pitchFamily="2" charset="-122"/>
              <a:ea typeface="华文细黑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543800" cy="762000"/>
          </a:xfrm>
          <a:gradFill flip="none" rotWithShape="1">
            <a:gsLst>
              <a:gs pos="0">
                <a:srgbClr val="DDEBCF"/>
              </a:gs>
              <a:gs pos="26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/>
          <a:lstStyle>
            <a:lvl1pPr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 sz="3200">
                <a:solidFill>
                  <a:schemeClr val="tx1"/>
                </a:solidFill>
              </a:defRPr>
            </a:lvl1pPr>
            <a:lvl2pPr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</a:defRPr>
            </a:lvl2pPr>
            <a:lvl3pPr>
              <a:defRPr sz="2800">
                <a:solidFill>
                  <a:schemeClr val="tx1"/>
                </a:solidFill>
              </a:defRPr>
            </a:lvl3pPr>
            <a:lvl4pPr>
              <a:defRPr sz="26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华文细黑" pitchFamily="2" charset="-122"/>
              <a:ea typeface="华文细黑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华文细黑" pitchFamily="2" charset="-122"/>
              <a:ea typeface="华文细黑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华文细黑" pitchFamily="2" charset="-122"/>
              <a:ea typeface="华文细黑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华文细黑" pitchFamily="2" charset="-122"/>
              <a:ea typeface="华文细黑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华文细黑" pitchFamily="2" charset="-122"/>
              <a:ea typeface="华文细黑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华文细黑" pitchFamily="2" charset="-122"/>
              <a:ea typeface="华文细黑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华文细黑" pitchFamily="2" charset="-122"/>
              <a:ea typeface="华文细黑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华文细黑" pitchFamily="2" charset="-122"/>
              <a:ea typeface="华文细黑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华文细黑" pitchFamily="2" charset="-122"/>
              <a:ea typeface="华文细黑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华文细黑" pitchFamily="2" charset="-122"/>
              <a:ea typeface="华文细黑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华文细黑" pitchFamily="2" charset="-122"/>
              <a:ea typeface="华文细黑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华文细黑" pitchFamily="2" charset="-122"/>
              <a:ea typeface="华文细黑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华文细黑" pitchFamily="2" charset="-122"/>
              <a:ea typeface="华文细黑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华文细黑" pitchFamily="2" charset="-122"/>
              <a:ea typeface="华文细黑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华文细黑" pitchFamily="2" charset="-122"/>
              <a:ea typeface="华文细黑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华文细黑" pitchFamily="2" charset="-122"/>
              <a:ea typeface="华文细黑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华文细黑" pitchFamily="2" charset="-122"/>
              <a:ea typeface="华文细黑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华文细黑" pitchFamily="2" charset="-122"/>
              <a:ea typeface="华文细黑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304800"/>
            <a:ext cx="2057400" cy="5257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19800" cy="5257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华文细黑" pitchFamily="2" charset="-122"/>
              <a:ea typeface="华文细黑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华文细黑" pitchFamily="2" charset="-122"/>
              <a:ea typeface="华文细黑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3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wrap="none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51" name="标题占位符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5562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    </a:t>
            </a:r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2" name="文本占位符 2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82296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华文细黑" pitchFamily="2" charset="-122"/>
                <a:ea typeface="华文细黑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华文细黑" pitchFamily="2" charset="-122"/>
              <a:ea typeface="华文细黑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华文细黑" pitchFamily="2" charset="-122"/>
                <a:ea typeface="华文细黑" pitchFamily="2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华文细黑" pitchFamily="2" charset="-122"/>
              <a:ea typeface="华文细黑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rgbClr val="898989"/>
                </a:solidFill>
                <a:latin typeface="华文细黑" pitchFamily="2" charset="-122"/>
                <a:ea typeface="华文细黑" pitchFamily="2" charset="-122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黑体" panose="0201060906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黑体" panose="0201060906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黑体" panose="0201060906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黑体" panose="0201060906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黑体" panose="0201060906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黑体" panose="0201060906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黑体" panose="0201060906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黑体" panose="0201060906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9"/>
          <p:cNvSpPr>
            <a:spLocks noChangeArrowheads="1"/>
          </p:cNvSpPr>
          <p:nvPr/>
        </p:nvSpPr>
        <p:spPr bwMode="black">
          <a:xfrm>
            <a:off x="0" y="2743200"/>
            <a:ext cx="9144000" cy="1371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 国家重大食品安全事故应急预案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标题 1"/>
          <p:cNvSpPr>
            <a:spLocks noGrp="1"/>
          </p:cNvSpPr>
          <p:nvPr>
            <p:ph type="title"/>
          </p:nvPr>
        </p:nvSpPr>
        <p:spPr>
          <a:gradFill rotWithShape="1">
            <a:gsLst>
              <a:gs pos="0">
                <a:srgbClr val="DDEBCF">
                  <a:alpha val="100000"/>
                </a:srgbClr>
              </a:gs>
              <a:gs pos="25999">
                <a:srgbClr val="9CB86E">
                  <a:alpha val="100000"/>
                </a:srgbClr>
              </a:gs>
              <a:gs pos="100000">
                <a:srgbClr val="156B13">
                  <a:alpha val="100000"/>
                </a:srgbClr>
              </a:gs>
            </a:gsLst>
            <a:path path="rect">
              <a:fillToRect l="100000" t="100000"/>
            </a:path>
            <a:tileRect/>
          </a:gradFill>
          <a:ln/>
        </p:spPr>
        <p:txBody>
          <a:bodyPr vert="horz" wrap="square" lIns="91440" tIns="45720" rIns="91440" bIns="45720" anchor="ctr" anchorCtr="0"/>
          <a:p>
            <a:pPr/>
            <a:r>
              <a:rPr lang="zh-CN" altLang="en-US" dirty="0">
                <a:latin typeface="+mj-lt"/>
                <a:ea typeface="+mj-ea"/>
                <a:cs typeface="+mj-cs"/>
              </a:rPr>
              <a:t>食品安全事故等级</a:t>
            </a:r>
            <a:endParaRPr lang="zh-CN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17411" name="AutoShape 8" descr="http://image.39.net/111/4/804335_naifen_300x255.jpg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b="1" dirty="0">
              <a:ea typeface="宋体" panose="02010600030101010101" pitchFamily="2" charset="-122"/>
            </a:endParaRPr>
          </a:p>
        </p:txBody>
      </p:sp>
      <p:sp>
        <p:nvSpPr>
          <p:cNvPr id="17412" name="AutoShape 10" descr="http://image.39.net/111/4/804335_naifen_300x255.jpg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b="1" dirty="0">
              <a:ea typeface="宋体" panose="02010600030101010101" pitchFamily="2" charset="-122"/>
            </a:endParaRPr>
          </a:p>
        </p:txBody>
      </p:sp>
      <p:sp>
        <p:nvSpPr>
          <p:cNvPr id="17413" name="AutoShape 12" descr="http://image.39.net/111/4/804335_naifen_300x255.jpg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b="1" dirty="0">
              <a:ea typeface="宋体" panose="02010600030101010101" pitchFamily="2" charset="-122"/>
            </a:endParaRPr>
          </a:p>
        </p:txBody>
      </p:sp>
      <p:sp>
        <p:nvSpPr>
          <p:cNvPr id="17414" name="AutoShape 14" descr="毒奶粉：三聚氰胺幽灵再现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b="1" dirty="0">
              <a:ea typeface="宋体" panose="02010600030101010101" pitchFamily="2" charset="-122"/>
            </a:endParaRP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blackGray">
          <a:xfrm>
            <a:off x="1163638" y="4259262"/>
            <a:ext cx="5203825" cy="693738"/>
          </a:xfrm>
          <a:prstGeom prst="rect">
            <a:avLst/>
          </a:prstGeom>
          <a:gradFill rotWithShape="1">
            <a:gsLst>
              <a:gs pos="0">
                <a:srgbClr val="91597E">
                  <a:gamma/>
                  <a:tint val="0"/>
                  <a:invGamma/>
                </a:srgbClr>
              </a:gs>
              <a:gs pos="50000">
                <a:srgbClr val="91597E">
                  <a:alpha val="50000"/>
                </a:srgbClr>
              </a:gs>
              <a:gs pos="100000">
                <a:srgbClr val="91597E">
                  <a:gamma/>
                  <a:tint val="0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华文细黑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blackGray">
          <a:xfrm>
            <a:off x="1236663" y="5238750"/>
            <a:ext cx="5103812" cy="704850"/>
          </a:xfrm>
          <a:prstGeom prst="rect">
            <a:avLst/>
          </a:prstGeom>
          <a:gradFill rotWithShape="1">
            <a:gsLst>
              <a:gs pos="0">
                <a:srgbClr val="FACF67">
                  <a:gamma/>
                  <a:tint val="0"/>
                  <a:invGamma/>
                </a:srgbClr>
              </a:gs>
              <a:gs pos="50000">
                <a:srgbClr val="FACF67">
                  <a:alpha val="50000"/>
                </a:srgbClr>
              </a:gs>
              <a:gs pos="100000">
                <a:srgbClr val="FACF67">
                  <a:gamma/>
                  <a:tint val="0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华文细黑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blackGray">
          <a:xfrm>
            <a:off x="1163638" y="2438400"/>
            <a:ext cx="4959350" cy="665163"/>
          </a:xfrm>
          <a:prstGeom prst="rect">
            <a:avLst/>
          </a:prstGeom>
          <a:gradFill rotWithShape="1">
            <a:gsLst>
              <a:gs pos="0">
                <a:srgbClr val="91597E">
                  <a:gamma/>
                  <a:tint val="0"/>
                  <a:invGamma/>
                </a:srgbClr>
              </a:gs>
              <a:gs pos="50000">
                <a:srgbClr val="91597E">
                  <a:alpha val="50000"/>
                </a:srgbClr>
              </a:gs>
              <a:gs pos="100000">
                <a:srgbClr val="91597E">
                  <a:gamma/>
                  <a:tint val="0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华文细黑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blackGray">
          <a:xfrm>
            <a:off x="2028824" y="3376613"/>
            <a:ext cx="4600575" cy="596900"/>
          </a:xfrm>
          <a:prstGeom prst="rect">
            <a:avLst/>
          </a:prstGeom>
          <a:gradFill rotWithShape="1">
            <a:gsLst>
              <a:gs pos="0">
                <a:srgbClr val="FACF67">
                  <a:gamma/>
                  <a:tint val="0"/>
                  <a:invGamma/>
                </a:srgbClr>
              </a:gs>
              <a:gs pos="50000">
                <a:srgbClr val="FACF67">
                  <a:alpha val="50000"/>
                </a:srgbClr>
              </a:gs>
              <a:gs pos="100000">
                <a:srgbClr val="FACF67">
                  <a:gamma/>
                  <a:tint val="0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华文细黑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0" name="Line 8"/>
          <p:cNvSpPr>
            <a:spLocks noChangeShapeType="1"/>
          </p:cNvSpPr>
          <p:nvPr/>
        </p:nvSpPr>
        <p:spPr bwMode="gray">
          <a:xfrm flipV="1">
            <a:off x="1884363" y="2439988"/>
            <a:ext cx="4546600" cy="38100"/>
          </a:xfrm>
          <a:prstGeom prst="line">
            <a:avLst/>
          </a:prstGeom>
          <a:noFill/>
          <a:ln w="9525" cap="rnd">
            <a:solidFill>
              <a:srgbClr val="30311D"/>
            </a:solidFill>
            <a:prstDash val="sysDot"/>
            <a:rou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" name="Line 9"/>
          <p:cNvSpPr>
            <a:spLocks noChangeShapeType="1"/>
          </p:cNvSpPr>
          <p:nvPr/>
        </p:nvSpPr>
        <p:spPr bwMode="gray">
          <a:xfrm>
            <a:off x="1379538" y="3232150"/>
            <a:ext cx="5049838" cy="47625"/>
          </a:xfrm>
          <a:prstGeom prst="line">
            <a:avLst/>
          </a:prstGeom>
          <a:noFill/>
          <a:ln w="9525" cap="rnd">
            <a:solidFill>
              <a:srgbClr val="30311D"/>
            </a:solidFill>
            <a:prstDash val="sysDot"/>
            <a:rou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2" name="Line 10"/>
          <p:cNvSpPr>
            <a:spLocks noChangeShapeType="1"/>
          </p:cNvSpPr>
          <p:nvPr/>
        </p:nvSpPr>
        <p:spPr bwMode="gray">
          <a:xfrm>
            <a:off x="1276350" y="4097338"/>
            <a:ext cx="5122863" cy="19050"/>
          </a:xfrm>
          <a:prstGeom prst="line">
            <a:avLst/>
          </a:prstGeom>
          <a:noFill/>
          <a:ln w="9525" cap="rnd">
            <a:solidFill>
              <a:srgbClr val="30311D"/>
            </a:solidFill>
            <a:prstDash val="sysDot"/>
            <a:rou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3" name="Line 11"/>
          <p:cNvSpPr>
            <a:spLocks noChangeShapeType="1"/>
          </p:cNvSpPr>
          <p:nvPr/>
        </p:nvSpPr>
        <p:spPr bwMode="gray">
          <a:xfrm>
            <a:off x="1020763" y="5032375"/>
            <a:ext cx="5410200" cy="3175"/>
          </a:xfrm>
          <a:prstGeom prst="line">
            <a:avLst/>
          </a:prstGeom>
          <a:noFill/>
          <a:ln w="9525" cap="rnd">
            <a:solidFill>
              <a:srgbClr val="30311D"/>
            </a:solidFill>
            <a:prstDash val="sysDot"/>
            <a:rou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17431" name="Group 12"/>
          <p:cNvGrpSpPr/>
          <p:nvPr/>
        </p:nvGrpSpPr>
        <p:grpSpPr>
          <a:xfrm>
            <a:off x="515938" y="4575175"/>
            <a:ext cx="3929062" cy="1825625"/>
            <a:chOff x="171" y="2983"/>
            <a:chExt cx="2836" cy="1018"/>
          </a:xfrm>
        </p:grpSpPr>
        <p:sp>
          <p:nvSpPr>
            <p:cNvPr id="45" name="AutoShape 13"/>
            <p:cNvSpPr>
              <a:spLocks noChangeArrowheads="1"/>
            </p:cNvSpPr>
            <p:nvPr/>
          </p:nvSpPr>
          <p:spPr bwMode="gray">
            <a:xfrm>
              <a:off x="171" y="2983"/>
              <a:ext cx="2830" cy="1018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FACF67">
                    <a:gamma/>
                    <a:shade val="36078"/>
                    <a:invGamma/>
                  </a:srgbClr>
                </a:gs>
                <a:gs pos="50000">
                  <a:srgbClr val="FACF67"/>
                </a:gs>
                <a:gs pos="100000">
                  <a:srgbClr val="FACF67">
                    <a:gamma/>
                    <a:shade val="36078"/>
                    <a:invGamma/>
                  </a:srgbClr>
                </a:gs>
              </a:gsLst>
              <a:lin ang="0" scaled="1"/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6" name="Oval 14"/>
            <p:cNvSpPr>
              <a:spLocks noChangeArrowheads="1"/>
            </p:cNvSpPr>
            <p:nvPr/>
          </p:nvSpPr>
          <p:spPr bwMode="gray">
            <a:xfrm>
              <a:off x="171" y="2989"/>
              <a:ext cx="2836" cy="503"/>
            </a:xfrm>
            <a:prstGeom prst="ellipse">
              <a:avLst/>
            </a:prstGeom>
            <a:gradFill rotWithShape="1">
              <a:gsLst>
                <a:gs pos="0">
                  <a:srgbClr val="FACF67">
                    <a:gamma/>
                    <a:shade val="49804"/>
                    <a:invGamma/>
                  </a:srgbClr>
                </a:gs>
                <a:gs pos="100000">
                  <a:srgbClr val="FACF67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17432" name="Group 15"/>
          <p:cNvGrpSpPr/>
          <p:nvPr/>
        </p:nvGrpSpPr>
        <p:grpSpPr>
          <a:xfrm>
            <a:off x="844550" y="3808413"/>
            <a:ext cx="3252788" cy="1565275"/>
            <a:chOff x="394" y="2571"/>
            <a:chExt cx="2347" cy="871"/>
          </a:xfrm>
        </p:grpSpPr>
        <p:sp>
          <p:nvSpPr>
            <p:cNvPr id="48" name="AutoShape 16"/>
            <p:cNvSpPr>
              <a:spLocks noChangeArrowheads="1"/>
            </p:cNvSpPr>
            <p:nvPr/>
          </p:nvSpPr>
          <p:spPr bwMode="gray">
            <a:xfrm>
              <a:off x="394" y="2571"/>
              <a:ext cx="2347" cy="871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91597E">
                    <a:gamma/>
                    <a:shade val="56078"/>
                    <a:invGamma/>
                  </a:srgbClr>
                </a:gs>
                <a:gs pos="50000">
                  <a:srgbClr val="91597E"/>
                </a:gs>
                <a:gs pos="100000">
                  <a:srgbClr val="91597E">
                    <a:gamma/>
                    <a:shade val="56078"/>
                    <a:invGamma/>
                  </a:srgbClr>
                </a:gs>
              </a:gsLst>
              <a:lin ang="0" scaled="1"/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9" name="Oval 17"/>
            <p:cNvSpPr>
              <a:spLocks noChangeArrowheads="1"/>
            </p:cNvSpPr>
            <p:nvPr/>
          </p:nvSpPr>
          <p:spPr bwMode="gray">
            <a:xfrm>
              <a:off x="394" y="2576"/>
              <a:ext cx="2347" cy="431"/>
            </a:xfrm>
            <a:prstGeom prst="ellipse">
              <a:avLst/>
            </a:prstGeom>
            <a:gradFill rotWithShape="1">
              <a:gsLst>
                <a:gs pos="0">
                  <a:srgbClr val="91597E">
                    <a:gamma/>
                    <a:shade val="56078"/>
                    <a:invGamma/>
                  </a:srgbClr>
                </a:gs>
                <a:gs pos="100000">
                  <a:srgbClr val="91597E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17433" name="Group 18"/>
          <p:cNvGrpSpPr/>
          <p:nvPr/>
        </p:nvGrpSpPr>
        <p:grpSpPr>
          <a:xfrm>
            <a:off x="1060450" y="2944813"/>
            <a:ext cx="2687638" cy="1477962"/>
            <a:chOff x="593" y="2111"/>
            <a:chExt cx="1940" cy="823"/>
          </a:xfrm>
        </p:grpSpPr>
        <p:sp>
          <p:nvSpPr>
            <p:cNvPr id="51" name="AutoShape 19"/>
            <p:cNvSpPr>
              <a:spLocks noChangeArrowheads="1"/>
            </p:cNvSpPr>
            <p:nvPr/>
          </p:nvSpPr>
          <p:spPr bwMode="gray">
            <a:xfrm>
              <a:off x="596" y="2111"/>
              <a:ext cx="1937" cy="823"/>
            </a:xfrm>
            <a:prstGeom prst="can">
              <a:avLst>
                <a:gd name="adj" fmla="val 47144"/>
              </a:avLst>
            </a:prstGeom>
            <a:gradFill rotWithShape="1">
              <a:gsLst>
                <a:gs pos="0">
                  <a:srgbClr val="FACF67">
                    <a:gamma/>
                    <a:shade val="56078"/>
                    <a:invGamma/>
                  </a:srgbClr>
                </a:gs>
                <a:gs pos="50000">
                  <a:srgbClr val="FACF67"/>
                </a:gs>
                <a:gs pos="100000">
                  <a:srgbClr val="FACF67">
                    <a:gamma/>
                    <a:shade val="56078"/>
                    <a:invGamma/>
                  </a:srgbClr>
                </a:gs>
              </a:gsLst>
              <a:lin ang="0" scaled="1"/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2" name="Oval 20"/>
            <p:cNvSpPr>
              <a:spLocks noChangeArrowheads="1"/>
            </p:cNvSpPr>
            <p:nvPr/>
          </p:nvSpPr>
          <p:spPr bwMode="gray">
            <a:xfrm>
              <a:off x="593" y="2115"/>
              <a:ext cx="1940" cy="383"/>
            </a:xfrm>
            <a:prstGeom prst="ellipse">
              <a:avLst/>
            </a:prstGeom>
            <a:gradFill rotWithShape="1">
              <a:gsLst>
                <a:gs pos="0">
                  <a:srgbClr val="FACF67">
                    <a:gamma/>
                    <a:shade val="56078"/>
                    <a:invGamma/>
                  </a:srgbClr>
                </a:gs>
                <a:gs pos="100000">
                  <a:srgbClr val="FACF67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17434" name="Group 21"/>
          <p:cNvGrpSpPr/>
          <p:nvPr/>
        </p:nvGrpSpPr>
        <p:grpSpPr>
          <a:xfrm>
            <a:off x="1349375" y="2008188"/>
            <a:ext cx="2143125" cy="1500187"/>
            <a:chOff x="800" y="1773"/>
            <a:chExt cx="1548" cy="675"/>
          </a:xfrm>
        </p:grpSpPr>
        <p:sp>
          <p:nvSpPr>
            <p:cNvPr id="54" name="AutoShape 22"/>
            <p:cNvSpPr>
              <a:spLocks noChangeArrowheads="1"/>
            </p:cNvSpPr>
            <p:nvPr/>
          </p:nvSpPr>
          <p:spPr bwMode="gray">
            <a:xfrm>
              <a:off x="800" y="1773"/>
              <a:ext cx="1548" cy="675"/>
            </a:xfrm>
            <a:prstGeom prst="can">
              <a:avLst>
                <a:gd name="adj" fmla="val 40000"/>
              </a:avLst>
            </a:prstGeom>
            <a:gradFill rotWithShape="1">
              <a:gsLst>
                <a:gs pos="0">
                  <a:srgbClr val="91597E">
                    <a:gamma/>
                    <a:shade val="65882"/>
                    <a:invGamma/>
                  </a:srgbClr>
                </a:gs>
                <a:gs pos="50000">
                  <a:srgbClr val="91597E"/>
                </a:gs>
                <a:gs pos="100000">
                  <a:srgbClr val="91597E">
                    <a:gamma/>
                    <a:shade val="65882"/>
                    <a:invGamma/>
                  </a:srgbClr>
                </a:gs>
              </a:gsLst>
              <a:lin ang="0" scaled="1"/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5" name="Oval 23"/>
            <p:cNvSpPr>
              <a:spLocks noChangeArrowheads="1"/>
            </p:cNvSpPr>
            <p:nvPr/>
          </p:nvSpPr>
          <p:spPr bwMode="gray">
            <a:xfrm>
              <a:off x="806" y="1773"/>
              <a:ext cx="1542" cy="270"/>
            </a:xfrm>
            <a:prstGeom prst="ellipse">
              <a:avLst/>
            </a:prstGeom>
            <a:gradFill rotWithShape="1">
              <a:gsLst>
                <a:gs pos="0">
                  <a:srgbClr val="91597E">
                    <a:gamma/>
                    <a:shade val="76471"/>
                    <a:invGamma/>
                  </a:srgbClr>
                </a:gs>
                <a:gs pos="100000">
                  <a:srgbClr val="91597E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56" name="Rectangle 27"/>
          <p:cNvSpPr>
            <a:spLocks noChangeArrowheads="1"/>
          </p:cNvSpPr>
          <p:nvPr/>
        </p:nvSpPr>
        <p:spPr bwMode="gray">
          <a:xfrm>
            <a:off x="1060450" y="4672013"/>
            <a:ext cx="2879725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较大食品安全事故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57" name="Rectangle 28"/>
          <p:cNvSpPr>
            <a:spLocks noChangeArrowheads="1"/>
          </p:cNvSpPr>
          <p:nvPr/>
        </p:nvSpPr>
        <p:spPr bwMode="gray">
          <a:xfrm>
            <a:off x="773113" y="5681663"/>
            <a:ext cx="3240088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一般食品安全事故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58" name="Rectangle 29"/>
          <p:cNvSpPr>
            <a:spLocks noChangeArrowheads="1"/>
          </p:cNvSpPr>
          <p:nvPr/>
        </p:nvSpPr>
        <p:spPr bwMode="gray">
          <a:xfrm>
            <a:off x="1420813" y="2625725"/>
            <a:ext cx="2016125" cy="83026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特别重大食品安全事故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59" name="Text Box 36"/>
          <p:cNvSpPr txBox="1">
            <a:spLocks noChangeArrowheads="1"/>
          </p:cNvSpPr>
          <p:nvPr/>
        </p:nvSpPr>
        <p:spPr bwMode="gray">
          <a:xfrm>
            <a:off x="3733800" y="2438400"/>
            <a:ext cx="1107996" cy="646331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R="0" defTabSz="914400" eaLnBrk="0" hangingPunct="0">
              <a:buClrTx/>
              <a:buSzTx/>
              <a:buFontTx/>
              <a:buNone/>
              <a:defRPr/>
            </a:pPr>
            <a:r>
              <a:rPr kumimoji="0" lang="en-US" altLang="zh-CN" sz="3600" b="0" kern="1200" cap="none" spc="0" normalizeH="0" baseline="0" noProof="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+mn-ea"/>
                <a:ea typeface="+mn-ea"/>
                <a:cs typeface="+mn-cs"/>
              </a:rPr>
              <a:t>Ⅰ</a:t>
            </a:r>
            <a:r>
              <a:rPr kumimoji="0" lang="zh-CN" altLang="en-US" sz="3600" b="0" kern="1200" cap="none" spc="0" normalizeH="0" baseline="0" noProof="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+mn-ea"/>
                <a:ea typeface="+mn-ea"/>
                <a:cs typeface="+mn-cs"/>
              </a:rPr>
              <a:t>级</a:t>
            </a:r>
            <a:endParaRPr kumimoji="0" lang="en-US" altLang="zh-CN" sz="3600" b="0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+mn-ea"/>
              <a:ea typeface="+mn-ea"/>
              <a:cs typeface="+mn-cs"/>
            </a:endParaRPr>
          </a:p>
        </p:txBody>
      </p:sp>
      <p:sp>
        <p:nvSpPr>
          <p:cNvPr id="60" name="Text Box 37"/>
          <p:cNvSpPr txBox="1">
            <a:spLocks noChangeArrowheads="1"/>
          </p:cNvSpPr>
          <p:nvPr/>
        </p:nvSpPr>
        <p:spPr bwMode="gray">
          <a:xfrm>
            <a:off x="3921204" y="3352800"/>
            <a:ext cx="1107996" cy="646331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R="0" defTabSz="914400" eaLnBrk="0" hangingPunct="0">
              <a:buClrTx/>
              <a:buSzTx/>
              <a:buFontTx/>
              <a:buNone/>
              <a:defRPr/>
            </a:pPr>
            <a:r>
              <a:rPr kumimoji="0" lang="en-US" altLang="zh-CN" sz="3600" b="0" kern="1200" cap="none" spc="0" normalizeH="0" baseline="0" noProof="0" dirty="0">
                <a:ln>
                  <a:solidFill>
                    <a:schemeClr val="tx1"/>
                  </a:solidFill>
                </a:ln>
                <a:solidFill>
                  <a:srgbClr val="FF9900"/>
                </a:solidFill>
                <a:latin typeface="+mn-ea"/>
                <a:ea typeface="+mn-ea"/>
                <a:cs typeface="+mn-cs"/>
              </a:rPr>
              <a:t>Ⅱ</a:t>
            </a:r>
            <a:r>
              <a:rPr kumimoji="0" lang="zh-CN" altLang="en-US" sz="3600" b="0" kern="1200" cap="none" spc="0" normalizeH="0" baseline="0" noProof="0" dirty="0">
                <a:ln>
                  <a:solidFill>
                    <a:schemeClr val="tx1"/>
                  </a:solidFill>
                </a:ln>
                <a:solidFill>
                  <a:srgbClr val="FF9900"/>
                </a:solidFill>
                <a:latin typeface="+mn-ea"/>
                <a:ea typeface="+mn-ea"/>
                <a:cs typeface="+mn-cs"/>
              </a:rPr>
              <a:t>级</a:t>
            </a:r>
            <a:endParaRPr kumimoji="0" lang="en-US" altLang="zh-CN" sz="2000" b="0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9900"/>
              </a:solidFill>
              <a:latin typeface="+mn-ea"/>
              <a:ea typeface="+mn-ea"/>
              <a:cs typeface="+mn-cs"/>
            </a:endParaRPr>
          </a:p>
        </p:txBody>
      </p:sp>
      <p:sp>
        <p:nvSpPr>
          <p:cNvPr id="61" name="Text Box 38"/>
          <p:cNvSpPr txBox="1">
            <a:spLocks noChangeArrowheads="1"/>
          </p:cNvSpPr>
          <p:nvPr/>
        </p:nvSpPr>
        <p:spPr bwMode="gray">
          <a:xfrm>
            <a:off x="4337050" y="4230469"/>
            <a:ext cx="1107996" cy="646331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R="0" defTabSz="914400" eaLnBrk="0" hangingPunct="0">
              <a:buClrTx/>
              <a:buSzTx/>
              <a:buFontTx/>
              <a:buNone/>
              <a:defRPr/>
            </a:pPr>
            <a:r>
              <a:rPr kumimoji="0" lang="en-US" altLang="zh-CN" sz="3600" b="0" kern="1200" cap="none" spc="0" normalizeH="0" baseline="0" noProof="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+mn-ea"/>
                <a:ea typeface="+mn-ea"/>
                <a:cs typeface="+mn-cs"/>
              </a:rPr>
              <a:t>Ⅲ</a:t>
            </a:r>
            <a:r>
              <a:rPr kumimoji="0" lang="zh-CN" altLang="en-US" sz="3600" b="0" kern="1200" cap="none" spc="0" normalizeH="0" baseline="0" noProof="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+mn-ea"/>
                <a:ea typeface="+mn-ea"/>
                <a:cs typeface="+mn-cs"/>
              </a:rPr>
              <a:t>级</a:t>
            </a:r>
            <a:endParaRPr kumimoji="0" lang="en-US" altLang="zh-CN" sz="3600" b="0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+mn-ea"/>
              <a:ea typeface="+mn-ea"/>
              <a:cs typeface="+mn-cs"/>
            </a:endParaRPr>
          </a:p>
        </p:txBody>
      </p:sp>
      <p:sp>
        <p:nvSpPr>
          <p:cNvPr id="62" name="Text Box 39"/>
          <p:cNvSpPr txBox="1">
            <a:spLocks noChangeArrowheads="1"/>
          </p:cNvSpPr>
          <p:nvPr/>
        </p:nvSpPr>
        <p:spPr bwMode="gray">
          <a:xfrm>
            <a:off x="4632194" y="5221069"/>
            <a:ext cx="1107996" cy="646331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R="0" defTabSz="914400" eaLnBrk="0" hangingPunct="0">
              <a:buClrTx/>
              <a:buSzTx/>
              <a:buFontTx/>
              <a:buNone/>
              <a:defRPr/>
            </a:pPr>
            <a:r>
              <a:rPr kumimoji="0" lang="en-US" altLang="zh-CN" sz="3600" b="0" kern="1200" cap="none" spc="0" normalizeH="0" baseline="0" noProof="0" dirty="0">
                <a:ln>
                  <a:solidFill>
                    <a:schemeClr val="tx1"/>
                  </a:solidFill>
                </a:ln>
                <a:solidFill>
                  <a:srgbClr val="0066FF"/>
                </a:solidFill>
                <a:latin typeface="+mn-ea"/>
                <a:ea typeface="+mn-ea"/>
                <a:cs typeface="+mn-cs"/>
              </a:rPr>
              <a:t>Ⅳ</a:t>
            </a:r>
            <a:r>
              <a:rPr kumimoji="0" lang="zh-CN" altLang="en-US" sz="3600" b="0" kern="1200" cap="none" spc="0" normalizeH="0" baseline="0" noProof="0" dirty="0">
                <a:ln>
                  <a:solidFill>
                    <a:schemeClr val="tx1"/>
                  </a:solidFill>
                </a:ln>
                <a:solidFill>
                  <a:srgbClr val="0066FF"/>
                </a:solidFill>
                <a:latin typeface="+mn-ea"/>
                <a:ea typeface="+mn-ea"/>
                <a:cs typeface="+mn-cs"/>
              </a:rPr>
              <a:t>级</a:t>
            </a:r>
            <a:endParaRPr kumimoji="0" lang="en-US" altLang="zh-CN" sz="3600" b="0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0066FF"/>
              </a:solidFill>
              <a:latin typeface="+mn-ea"/>
              <a:ea typeface="+mn-ea"/>
              <a:cs typeface="+mn-cs"/>
            </a:endParaRPr>
          </a:p>
        </p:txBody>
      </p:sp>
      <p:sp>
        <p:nvSpPr>
          <p:cNvPr id="63" name="Text Box 43"/>
          <p:cNvSpPr txBox="1">
            <a:spLocks noChangeArrowheads="1"/>
          </p:cNvSpPr>
          <p:nvPr/>
        </p:nvSpPr>
        <p:spPr bwMode="auto">
          <a:xfrm>
            <a:off x="1133475" y="3729038"/>
            <a:ext cx="2808288" cy="461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400" b="0" kern="1200" cap="none" spc="0" normalizeH="0" baseline="0" noProof="0" dirty="0">
                <a:latin typeface="+mn-ea"/>
                <a:ea typeface="+mn-ea"/>
                <a:cs typeface="+mn-cs"/>
              </a:rPr>
              <a:t>重大食品安全事故</a:t>
            </a:r>
            <a:endParaRPr kumimoji="0" lang="zh-CN" altLang="en-US" sz="2400" b="0" kern="1200" cap="none" spc="0" normalizeH="0" baseline="0" noProof="0" dirty="0">
              <a:latin typeface="+mn-ea"/>
              <a:ea typeface="+mn-ea"/>
              <a:cs typeface="+mn-cs"/>
            </a:endParaRPr>
          </a:p>
        </p:txBody>
      </p:sp>
      <p:sp>
        <p:nvSpPr>
          <p:cNvPr id="64" name="Rectangle 40"/>
          <p:cNvSpPr>
            <a:spLocks noChangeArrowheads="1"/>
          </p:cNvSpPr>
          <p:nvPr/>
        </p:nvSpPr>
        <p:spPr bwMode="auto">
          <a:xfrm>
            <a:off x="1600200" y="1143000"/>
            <a:ext cx="7058025" cy="83026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按照食品安全事故的性质、危害程度和涉及范围，将重大食品安全事故分为：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029200" y="3200400"/>
            <a:ext cx="37338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b="0" kern="1200" cap="none" spc="0" normalizeH="0" baseline="0" noProof="0" dirty="0">
                <a:latin typeface="+mn-ea"/>
                <a:ea typeface="+mn-ea"/>
                <a:cs typeface="+mn-cs"/>
              </a:rPr>
              <a:t>涉及两个市级行政区；</a:t>
            </a:r>
            <a:endParaRPr kumimoji="0" lang="en-US" altLang="zh-CN" b="0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b="0" kern="1200" cap="none" spc="0" normalizeH="0" baseline="0" noProof="0" dirty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伤害</a:t>
            </a:r>
            <a:r>
              <a:rPr kumimoji="0" lang="en-US" altLang="zh-CN" b="0" kern="1200" cap="none" spc="0" normalizeH="0" baseline="0" noProof="0" dirty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100</a:t>
            </a:r>
            <a:r>
              <a:rPr kumimoji="0" lang="zh-CN" altLang="en-US" b="0" kern="1200" cap="none" spc="0" normalizeH="0" baseline="0" noProof="0" dirty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人以上</a:t>
            </a:r>
            <a:r>
              <a:rPr kumimoji="0" lang="zh-CN" altLang="en-US" b="0" kern="1200" cap="none" spc="0" normalizeH="0" baseline="0" noProof="0" dirty="0">
                <a:latin typeface="+mn-ea"/>
                <a:ea typeface="+mn-ea"/>
                <a:cs typeface="+mn-cs"/>
              </a:rPr>
              <a:t>且出现死亡病例；</a:t>
            </a:r>
            <a:endParaRPr kumimoji="0" lang="en-US" altLang="zh-CN" b="0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b="0" kern="1200" cap="none" spc="0" normalizeH="0" baseline="0" noProof="0" dirty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10</a:t>
            </a:r>
            <a:r>
              <a:rPr kumimoji="0" lang="zh-CN" altLang="en-US" b="0" kern="1200" cap="none" spc="0" normalizeH="0" baseline="0" noProof="0" dirty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人以上死亡病例</a:t>
            </a:r>
            <a:r>
              <a:rPr kumimoji="0" lang="zh-CN" altLang="en-US" b="0" kern="1200" cap="none" spc="0" normalizeH="0" baseline="0" noProof="0" dirty="0">
                <a:latin typeface="+mn-ea"/>
                <a:ea typeface="+mn-ea"/>
                <a:cs typeface="+mn-cs"/>
              </a:rPr>
              <a:t>；</a:t>
            </a:r>
            <a:endParaRPr kumimoji="0" lang="zh-CN" altLang="en-US" b="0" kern="1200" cap="none" spc="0" normalizeH="0" baseline="0" noProof="0" dirty="0">
              <a:latin typeface="+mn-ea"/>
              <a:ea typeface="+mn-ea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410200" y="4114800"/>
            <a:ext cx="35814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b="0" kern="1200" cap="none" spc="0" normalizeH="0" baseline="0" noProof="0" dirty="0">
                <a:latin typeface="+mn-ea"/>
                <a:ea typeface="+mn-ea"/>
                <a:cs typeface="+mn-cs"/>
              </a:rPr>
              <a:t>涉及两个县级行政区；</a:t>
            </a:r>
            <a:endParaRPr kumimoji="0" lang="en-US" altLang="zh-CN" b="0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b="0" kern="1200" cap="none" spc="0" normalizeH="0" baseline="0" noProof="0" dirty="0">
                <a:latin typeface="+mn-ea"/>
                <a:ea typeface="+mn-ea"/>
                <a:cs typeface="+mn-cs"/>
              </a:rPr>
              <a:t>伤害</a:t>
            </a:r>
            <a:r>
              <a:rPr kumimoji="0" lang="en-US" altLang="zh-CN" b="0" kern="1200" cap="none" spc="0" normalizeH="0" baseline="0" noProof="0" dirty="0">
                <a:latin typeface="+mn-ea"/>
                <a:ea typeface="+mn-ea"/>
                <a:cs typeface="+mn-cs"/>
              </a:rPr>
              <a:t>100</a:t>
            </a:r>
            <a:r>
              <a:rPr kumimoji="0" lang="zh-CN" altLang="en-US" b="0" kern="1200" cap="none" spc="0" normalizeH="0" baseline="0" noProof="0" dirty="0">
                <a:latin typeface="+mn-ea"/>
                <a:ea typeface="+mn-ea"/>
                <a:cs typeface="+mn-cs"/>
              </a:rPr>
              <a:t>人以上或出现死亡病例；</a:t>
            </a:r>
            <a:endParaRPr kumimoji="0" lang="en-US" altLang="zh-CN" b="0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b="0" kern="1200" cap="none" spc="0" normalizeH="0" baseline="0" noProof="0" dirty="0">
                <a:latin typeface="+mn-ea"/>
                <a:ea typeface="+mn-ea"/>
                <a:cs typeface="+mn-cs"/>
              </a:rPr>
              <a:t>市级人民政府认定的食品事故</a:t>
            </a:r>
            <a:endParaRPr kumimoji="0" lang="zh-CN" altLang="en-US" b="0" kern="1200" cap="none" spc="0" normalizeH="0" baseline="0" noProof="0" dirty="0">
              <a:latin typeface="+mn-ea"/>
              <a:ea typeface="+mn-ea"/>
              <a:cs typeface="+mn-cs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38800" y="5095875"/>
            <a:ext cx="33528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b="0" kern="1200" cap="none" spc="0" normalizeH="0" baseline="0" noProof="0" dirty="0">
                <a:latin typeface="+mn-ea"/>
                <a:ea typeface="+mn-ea"/>
                <a:cs typeface="+mn-cs"/>
              </a:rPr>
              <a:t>涉及两个乡镇级行政区；</a:t>
            </a:r>
            <a:endParaRPr kumimoji="0" lang="en-US" altLang="zh-CN" b="0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b="0" kern="1200" cap="none" spc="0" normalizeH="0" baseline="0" noProof="0" dirty="0">
                <a:latin typeface="+mn-ea"/>
                <a:ea typeface="+mn-ea"/>
                <a:cs typeface="+mn-cs"/>
              </a:rPr>
              <a:t>伤害</a:t>
            </a:r>
            <a:r>
              <a:rPr kumimoji="0" lang="en-US" altLang="zh-CN" b="0" kern="1200" cap="none" spc="0" normalizeH="0" baseline="0" noProof="0" dirty="0">
                <a:latin typeface="+mn-ea"/>
                <a:ea typeface="+mn-ea"/>
                <a:cs typeface="+mn-cs"/>
              </a:rPr>
              <a:t>30-100</a:t>
            </a:r>
            <a:r>
              <a:rPr kumimoji="0" lang="zh-CN" altLang="en-US" b="0" kern="1200" cap="none" spc="0" normalizeH="0" baseline="0" noProof="0" dirty="0">
                <a:latin typeface="+mn-ea"/>
                <a:ea typeface="+mn-ea"/>
                <a:cs typeface="+mn-cs"/>
              </a:rPr>
              <a:t>人，且无死亡病例；</a:t>
            </a:r>
            <a:endParaRPr kumimoji="0" lang="en-US" altLang="zh-CN" b="0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b="0" kern="1200" cap="none" spc="0" normalizeH="0" baseline="0" noProof="0" dirty="0">
                <a:latin typeface="+mn-ea"/>
                <a:ea typeface="+mn-ea"/>
                <a:cs typeface="+mn-cs"/>
              </a:rPr>
              <a:t>县级人民政府认定的食品事故</a:t>
            </a:r>
            <a:endParaRPr kumimoji="0" lang="zh-CN" altLang="en-US" b="0" kern="1200" cap="none" spc="0" normalizeH="0" baseline="0" noProof="0" dirty="0">
              <a:latin typeface="+mn-ea"/>
              <a:ea typeface="+mn-ea"/>
              <a:cs typeface="+mn-c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800600" y="2286000"/>
            <a:ext cx="41148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b="0" kern="1200" cap="none" spc="0" normalizeH="0" baseline="0" noProof="0" dirty="0">
                <a:latin typeface="+mn-ea"/>
                <a:ea typeface="+mn-ea"/>
                <a:cs typeface="+mn-cs"/>
              </a:rPr>
              <a:t>危害特别严重，跨省造成严重威胁；</a:t>
            </a:r>
            <a:endParaRPr kumimoji="0" lang="en-US" altLang="zh-CN" b="0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b="0" kern="1200" cap="none" spc="0" normalizeH="0" baseline="0" noProof="0" dirty="0">
                <a:latin typeface="+mn-ea"/>
                <a:ea typeface="+mn-ea"/>
                <a:cs typeface="+mn-cs"/>
              </a:rPr>
              <a:t>跨境（港、澳、台），跨国食品事故；</a:t>
            </a:r>
            <a:endParaRPr kumimoji="0" lang="en-US" altLang="zh-CN" b="0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b="0" kern="1200" cap="none" spc="0" normalizeH="0" baseline="0" noProof="0" dirty="0">
                <a:latin typeface="+mn-ea"/>
                <a:ea typeface="+mn-ea"/>
                <a:cs typeface="+mn-cs"/>
              </a:rPr>
              <a:t>超出省级人民政府处置能力范围；</a:t>
            </a:r>
            <a:endParaRPr kumimoji="0" lang="zh-CN" altLang="en-US" b="0" kern="1200" cap="none" spc="0" normalizeH="0" baseline="0" noProof="0" dirty="0"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标题 1"/>
          <p:cNvSpPr>
            <a:spLocks noGrp="1"/>
          </p:cNvSpPr>
          <p:nvPr>
            <p:ph type="title"/>
          </p:nvPr>
        </p:nvSpPr>
        <p:spPr>
          <a:gradFill rotWithShape="1">
            <a:gsLst>
              <a:gs pos="0">
                <a:srgbClr val="DDEBCF">
                  <a:alpha val="100000"/>
                </a:srgbClr>
              </a:gs>
              <a:gs pos="25999">
                <a:srgbClr val="9CB86E">
                  <a:alpha val="100000"/>
                </a:srgbClr>
              </a:gs>
              <a:gs pos="100000">
                <a:srgbClr val="156B13">
                  <a:alpha val="100000"/>
                </a:srgbClr>
              </a:gs>
            </a:gsLst>
            <a:path path="rect">
              <a:fillToRect l="100000" t="100000"/>
            </a:path>
            <a:tileRect/>
          </a:gradFill>
          <a:ln/>
        </p:spPr>
        <p:txBody>
          <a:bodyPr vert="horz" wrap="square" lIns="91440" tIns="45720" rIns="91440" bIns="45720" anchor="ctr" anchorCtr="0"/>
          <a:p>
            <a:pPr/>
            <a:r>
              <a:rPr lang="zh-CN" altLang="en-US" dirty="0">
                <a:latin typeface="+mj-lt"/>
                <a:ea typeface="+mj-ea"/>
                <a:cs typeface="+mj-cs"/>
              </a:rPr>
              <a:t>应急处理指挥机构</a:t>
            </a:r>
            <a:endParaRPr lang="zh-CN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18435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/>
            <a:endParaRPr lang="zh-CN" alt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47" name="Oval 3"/>
          <p:cNvSpPr>
            <a:spLocks noChangeArrowheads="1"/>
          </p:cNvSpPr>
          <p:nvPr/>
        </p:nvSpPr>
        <p:spPr bwMode="ltGray">
          <a:xfrm>
            <a:off x="355600" y="2547938"/>
            <a:ext cx="4362450" cy="1265238"/>
          </a:xfrm>
          <a:prstGeom prst="ellipse">
            <a:avLst/>
          </a:prstGeom>
          <a:solidFill>
            <a:srgbClr val="DDDDDD">
              <a:alpha val="50000"/>
            </a:srgbClr>
          </a:solidFill>
          <a:ln w="9525" algn="ctr">
            <a:noFill/>
            <a:rou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grpSp>
        <p:nvGrpSpPr>
          <p:cNvPr id="18437" name="Group 21"/>
          <p:cNvGrpSpPr/>
          <p:nvPr/>
        </p:nvGrpSpPr>
        <p:grpSpPr>
          <a:xfrm>
            <a:off x="2947988" y="1828800"/>
            <a:ext cx="4824412" cy="935038"/>
            <a:chOff x="816" y="2304"/>
            <a:chExt cx="1440" cy="448"/>
          </a:xfrm>
        </p:grpSpPr>
        <p:sp>
          <p:nvSpPr>
            <p:cNvPr id="49" name="Freeform 22"/>
            <p:cNvSpPr/>
            <p:nvPr/>
          </p:nvSpPr>
          <p:spPr bwMode="gray">
            <a:xfrm>
              <a:off x="901" y="2562"/>
              <a:ext cx="1270" cy="190"/>
            </a:xfrm>
            <a:custGeom>
              <a:avLst/>
              <a:gdLst/>
              <a:ahLst/>
              <a:cxnLst>
                <a:cxn ang="0">
                  <a:pos x="1120" y="252"/>
                </a:cxn>
                <a:cxn ang="0">
                  <a:pos x="1116" y="250"/>
                </a:cxn>
                <a:cxn ang="0">
                  <a:pos x="1100" y="246"/>
                </a:cxn>
                <a:cxn ang="0">
                  <a:pos x="1074" y="240"/>
                </a:cxn>
                <a:cxn ang="0">
                  <a:pos x="1038" y="232"/>
                </a:cxn>
                <a:cxn ang="0">
                  <a:pos x="992" y="222"/>
                </a:cxn>
                <a:cxn ang="0">
                  <a:pos x="938" y="212"/>
                </a:cxn>
                <a:cxn ang="0">
                  <a:pos x="876" y="204"/>
                </a:cxn>
                <a:cxn ang="0">
                  <a:pos x="806" y="196"/>
                </a:cxn>
                <a:cxn ang="0">
                  <a:pos x="730" y="190"/>
                </a:cxn>
                <a:cxn ang="0">
                  <a:pos x="646" y="184"/>
                </a:cxn>
                <a:cxn ang="0">
                  <a:pos x="556" y="184"/>
                </a:cxn>
                <a:cxn ang="0">
                  <a:pos x="466" y="184"/>
                </a:cxn>
                <a:cxn ang="0">
                  <a:pos x="384" y="190"/>
                </a:cxn>
                <a:cxn ang="0">
                  <a:pos x="308" y="196"/>
                </a:cxn>
                <a:cxn ang="0">
                  <a:pos x="238" y="204"/>
                </a:cxn>
                <a:cxn ang="0">
                  <a:pos x="178" y="212"/>
                </a:cxn>
                <a:cxn ang="0">
                  <a:pos x="126" y="222"/>
                </a:cxn>
                <a:cxn ang="0">
                  <a:pos x="82" y="232"/>
                </a:cxn>
                <a:cxn ang="0">
                  <a:pos x="46" y="240"/>
                </a:cxn>
                <a:cxn ang="0">
                  <a:pos x="20" y="246"/>
                </a:cxn>
                <a:cxn ang="0">
                  <a:pos x="6" y="250"/>
                </a:cxn>
                <a:cxn ang="0">
                  <a:pos x="0" y="252"/>
                </a:cxn>
                <a:cxn ang="0">
                  <a:pos x="0" y="62"/>
                </a:cxn>
                <a:cxn ang="0">
                  <a:pos x="560" y="0"/>
                </a:cxn>
                <a:cxn ang="0">
                  <a:pos x="1120" y="62"/>
                </a:cxn>
                <a:cxn ang="0">
                  <a:pos x="1120" y="252"/>
                </a:cxn>
                <a:cxn ang="0">
                  <a:pos x="1120" y="252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100000">
                  <a:srgbClr val="000000">
                    <a:gamma/>
                    <a:shade val="78824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50" name="Rectangle 23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solidFill>
              <a:srgbClr val="333300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国家重大食品安全事故应急指挥部</a:t>
              </a:r>
              <a:endPara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</p:grpSp>
      <p:grpSp>
        <p:nvGrpSpPr>
          <p:cNvPr id="18438" name="Group 24"/>
          <p:cNvGrpSpPr/>
          <p:nvPr/>
        </p:nvGrpSpPr>
        <p:grpSpPr>
          <a:xfrm>
            <a:off x="2947988" y="2908300"/>
            <a:ext cx="4824412" cy="935038"/>
            <a:chOff x="816" y="2304"/>
            <a:chExt cx="1440" cy="448"/>
          </a:xfrm>
        </p:grpSpPr>
        <p:sp>
          <p:nvSpPr>
            <p:cNvPr id="52" name="Freeform 25"/>
            <p:cNvSpPr/>
            <p:nvPr/>
          </p:nvSpPr>
          <p:spPr bwMode="gray">
            <a:xfrm>
              <a:off x="901" y="2562"/>
              <a:ext cx="1270" cy="190"/>
            </a:xfrm>
            <a:custGeom>
              <a:avLst/>
              <a:gdLst/>
              <a:ahLst/>
              <a:cxnLst>
                <a:cxn ang="0">
                  <a:pos x="1120" y="252"/>
                </a:cxn>
                <a:cxn ang="0">
                  <a:pos x="1116" y="250"/>
                </a:cxn>
                <a:cxn ang="0">
                  <a:pos x="1100" y="246"/>
                </a:cxn>
                <a:cxn ang="0">
                  <a:pos x="1074" y="240"/>
                </a:cxn>
                <a:cxn ang="0">
                  <a:pos x="1038" y="232"/>
                </a:cxn>
                <a:cxn ang="0">
                  <a:pos x="992" y="222"/>
                </a:cxn>
                <a:cxn ang="0">
                  <a:pos x="938" y="212"/>
                </a:cxn>
                <a:cxn ang="0">
                  <a:pos x="876" y="204"/>
                </a:cxn>
                <a:cxn ang="0">
                  <a:pos x="806" y="196"/>
                </a:cxn>
                <a:cxn ang="0">
                  <a:pos x="730" y="190"/>
                </a:cxn>
                <a:cxn ang="0">
                  <a:pos x="646" y="184"/>
                </a:cxn>
                <a:cxn ang="0">
                  <a:pos x="556" y="184"/>
                </a:cxn>
                <a:cxn ang="0">
                  <a:pos x="466" y="184"/>
                </a:cxn>
                <a:cxn ang="0">
                  <a:pos x="384" y="190"/>
                </a:cxn>
                <a:cxn ang="0">
                  <a:pos x="308" y="196"/>
                </a:cxn>
                <a:cxn ang="0">
                  <a:pos x="238" y="204"/>
                </a:cxn>
                <a:cxn ang="0">
                  <a:pos x="178" y="212"/>
                </a:cxn>
                <a:cxn ang="0">
                  <a:pos x="126" y="222"/>
                </a:cxn>
                <a:cxn ang="0">
                  <a:pos x="82" y="232"/>
                </a:cxn>
                <a:cxn ang="0">
                  <a:pos x="46" y="240"/>
                </a:cxn>
                <a:cxn ang="0">
                  <a:pos x="20" y="246"/>
                </a:cxn>
                <a:cxn ang="0">
                  <a:pos x="6" y="250"/>
                </a:cxn>
                <a:cxn ang="0">
                  <a:pos x="0" y="252"/>
                </a:cxn>
                <a:cxn ang="0">
                  <a:pos x="0" y="62"/>
                </a:cxn>
                <a:cxn ang="0">
                  <a:pos x="560" y="0"/>
                </a:cxn>
                <a:cxn ang="0">
                  <a:pos x="1120" y="62"/>
                </a:cxn>
                <a:cxn ang="0">
                  <a:pos x="1120" y="252"/>
                </a:cxn>
                <a:cxn ang="0">
                  <a:pos x="1120" y="252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100000">
                  <a:srgbClr val="000000">
                    <a:gamma/>
                    <a:shade val="78824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53" name="Rectangle 26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rgbClr val="954B0C"/>
                </a:gs>
                <a:gs pos="100000">
                  <a:srgbClr val="954B0C">
                    <a:gamma/>
                    <a:shade val="78824"/>
                    <a:invGamma/>
                  </a:srgbClr>
                </a:gs>
              </a:gsLst>
              <a:lin ang="270000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地方各级应急指挥部</a:t>
              </a: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</p:grpSp>
      <p:grpSp>
        <p:nvGrpSpPr>
          <p:cNvPr id="18439" name="Group 27"/>
          <p:cNvGrpSpPr/>
          <p:nvPr/>
        </p:nvGrpSpPr>
        <p:grpSpPr>
          <a:xfrm>
            <a:off x="2947988" y="5068888"/>
            <a:ext cx="4824412" cy="935037"/>
            <a:chOff x="816" y="2304"/>
            <a:chExt cx="1440" cy="448"/>
          </a:xfrm>
        </p:grpSpPr>
        <p:sp>
          <p:nvSpPr>
            <p:cNvPr id="55" name="Freeform 28"/>
            <p:cNvSpPr/>
            <p:nvPr/>
          </p:nvSpPr>
          <p:spPr bwMode="gray">
            <a:xfrm>
              <a:off x="901" y="2562"/>
              <a:ext cx="1270" cy="190"/>
            </a:xfrm>
            <a:custGeom>
              <a:avLst/>
              <a:gdLst/>
              <a:ahLst/>
              <a:cxnLst>
                <a:cxn ang="0">
                  <a:pos x="1120" y="252"/>
                </a:cxn>
                <a:cxn ang="0">
                  <a:pos x="1116" y="250"/>
                </a:cxn>
                <a:cxn ang="0">
                  <a:pos x="1100" y="246"/>
                </a:cxn>
                <a:cxn ang="0">
                  <a:pos x="1074" y="240"/>
                </a:cxn>
                <a:cxn ang="0">
                  <a:pos x="1038" y="232"/>
                </a:cxn>
                <a:cxn ang="0">
                  <a:pos x="992" y="222"/>
                </a:cxn>
                <a:cxn ang="0">
                  <a:pos x="938" y="212"/>
                </a:cxn>
                <a:cxn ang="0">
                  <a:pos x="876" y="204"/>
                </a:cxn>
                <a:cxn ang="0">
                  <a:pos x="806" y="196"/>
                </a:cxn>
                <a:cxn ang="0">
                  <a:pos x="730" y="190"/>
                </a:cxn>
                <a:cxn ang="0">
                  <a:pos x="646" y="184"/>
                </a:cxn>
                <a:cxn ang="0">
                  <a:pos x="556" y="184"/>
                </a:cxn>
                <a:cxn ang="0">
                  <a:pos x="466" y="184"/>
                </a:cxn>
                <a:cxn ang="0">
                  <a:pos x="384" y="190"/>
                </a:cxn>
                <a:cxn ang="0">
                  <a:pos x="308" y="196"/>
                </a:cxn>
                <a:cxn ang="0">
                  <a:pos x="238" y="204"/>
                </a:cxn>
                <a:cxn ang="0">
                  <a:pos x="178" y="212"/>
                </a:cxn>
                <a:cxn ang="0">
                  <a:pos x="126" y="222"/>
                </a:cxn>
                <a:cxn ang="0">
                  <a:pos x="82" y="232"/>
                </a:cxn>
                <a:cxn ang="0">
                  <a:pos x="46" y="240"/>
                </a:cxn>
                <a:cxn ang="0">
                  <a:pos x="20" y="246"/>
                </a:cxn>
                <a:cxn ang="0">
                  <a:pos x="6" y="250"/>
                </a:cxn>
                <a:cxn ang="0">
                  <a:pos x="0" y="252"/>
                </a:cxn>
                <a:cxn ang="0">
                  <a:pos x="0" y="62"/>
                </a:cxn>
                <a:cxn ang="0">
                  <a:pos x="560" y="0"/>
                </a:cxn>
                <a:cxn ang="0">
                  <a:pos x="1120" y="62"/>
                </a:cxn>
                <a:cxn ang="0">
                  <a:pos x="1120" y="252"/>
                </a:cxn>
                <a:cxn ang="0">
                  <a:pos x="1120" y="252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100000">
                  <a:srgbClr val="000000">
                    <a:gamma/>
                    <a:shade val="78824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56" name="Rectangle 29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rgbClr val="91597E"/>
                </a:gs>
                <a:gs pos="100000">
                  <a:srgbClr val="91597E">
                    <a:gamma/>
                    <a:shade val="78824"/>
                    <a:invGamma/>
                  </a:srgbClr>
                </a:gs>
              </a:gsLst>
              <a:lin ang="270000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专家咨询委员会</a:t>
              </a: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</p:grpSp>
      <p:grpSp>
        <p:nvGrpSpPr>
          <p:cNvPr id="18440" name="Group 38"/>
          <p:cNvGrpSpPr/>
          <p:nvPr/>
        </p:nvGrpSpPr>
        <p:grpSpPr>
          <a:xfrm>
            <a:off x="1736725" y="1844675"/>
            <a:ext cx="1066800" cy="1295400"/>
            <a:chOff x="1008" y="1296"/>
            <a:chExt cx="891" cy="983"/>
          </a:xfrm>
        </p:grpSpPr>
        <p:grpSp>
          <p:nvGrpSpPr>
            <p:cNvPr id="18444" name="Group 39"/>
            <p:cNvGrpSpPr/>
            <p:nvPr/>
          </p:nvGrpSpPr>
          <p:grpSpPr>
            <a:xfrm>
              <a:off x="1067" y="1298"/>
              <a:ext cx="828" cy="981"/>
              <a:chOff x="1175" y="3418"/>
              <a:chExt cx="381" cy="436"/>
            </a:xfrm>
          </p:grpSpPr>
          <p:sp>
            <p:nvSpPr>
              <p:cNvPr id="85" name="Freeform 40"/>
              <p:cNvSpPr/>
              <p:nvPr/>
            </p:nvSpPr>
            <p:spPr bwMode="gray">
              <a:xfrm>
                <a:off x="1175" y="3589"/>
                <a:ext cx="381" cy="265"/>
              </a:xfrm>
              <a:custGeom>
                <a:avLst/>
                <a:gdLst/>
                <a:ahLst/>
                <a:cxnLst>
                  <a:cxn ang="0">
                    <a:pos x="327" y="12"/>
                  </a:cxn>
                  <a:cxn ang="0">
                    <a:pos x="52" y="439"/>
                  </a:cxn>
                  <a:cxn ang="0">
                    <a:pos x="584" y="439"/>
                  </a:cxn>
                  <a:cxn ang="0">
                    <a:pos x="327" y="12"/>
                  </a:cxn>
                </a:cxnLst>
                <a:rect l="0" t="0" r="r" b="b"/>
                <a:pathLst>
                  <a:path w="630" h="439">
                    <a:moveTo>
                      <a:pt x="327" y="12"/>
                    </a:moveTo>
                    <a:cubicBezTo>
                      <a:pt x="57" y="0"/>
                      <a:pt x="0" y="366"/>
                      <a:pt x="52" y="439"/>
                    </a:cubicBezTo>
                    <a:lnTo>
                      <a:pt x="584" y="439"/>
                    </a:lnTo>
                    <a:cubicBezTo>
                      <a:pt x="630" y="368"/>
                      <a:pt x="597" y="24"/>
                      <a:pt x="327" y="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3300"/>
                  </a:gs>
                  <a:gs pos="100000">
                    <a:srgbClr val="9933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</a:ln>
              <a:effectLst/>
              <a:scene3d>
                <a:camera prst="legacyPerspectiveTopRight"/>
                <a:lightRig rig="legacyFlat2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077F07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endParaRPr>
              </a:p>
            </p:txBody>
          </p:sp>
          <p:sp>
            <p:nvSpPr>
              <p:cNvPr id="86" name="Oval 41"/>
              <p:cNvSpPr>
                <a:spLocks noChangeArrowheads="1"/>
              </p:cNvSpPr>
              <p:nvPr/>
            </p:nvSpPr>
            <p:spPr bwMode="gray">
              <a:xfrm>
                <a:off x="1278" y="3418"/>
                <a:ext cx="185" cy="195"/>
              </a:xfrm>
              <a:prstGeom prst="ellipse">
                <a:avLst/>
              </a:prstGeom>
              <a:gradFill rotWithShape="1">
                <a:gsLst>
                  <a:gs pos="0">
                    <a:srgbClr val="993300"/>
                  </a:gs>
                  <a:gs pos="100000">
                    <a:srgbClr val="9933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</a:ln>
              <a:effectLst/>
              <a:scene3d>
                <a:camera prst="legacyPerspectiveTopRight"/>
                <a:lightRig rig="legacyFlat2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077F07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endParaRPr>
              </a:p>
            </p:txBody>
          </p:sp>
        </p:grpSp>
        <p:sp>
          <p:nvSpPr>
            <p:cNvPr id="59" name="Freeform 42"/>
            <p:cNvSpPr/>
            <p:nvPr/>
          </p:nvSpPr>
          <p:spPr bwMode="gray">
            <a:xfrm>
              <a:off x="1072" y="1679"/>
              <a:ext cx="827" cy="598"/>
            </a:xfrm>
            <a:custGeom>
              <a:avLst/>
              <a:gdLst/>
              <a:ahLst/>
              <a:cxnLst>
                <a:cxn ang="0">
                  <a:pos x="327" y="12"/>
                </a:cxn>
                <a:cxn ang="0">
                  <a:pos x="52" y="439"/>
                </a:cxn>
                <a:cxn ang="0">
                  <a:pos x="584" y="439"/>
                </a:cxn>
                <a:cxn ang="0">
                  <a:pos x="327" y="12"/>
                </a:cxn>
              </a:cxnLst>
              <a:rect l="0" t="0" r="r" b="b"/>
              <a:pathLst>
                <a:path w="630" h="439">
                  <a:moveTo>
                    <a:pt x="327" y="12"/>
                  </a:moveTo>
                  <a:cubicBezTo>
                    <a:pt x="57" y="0"/>
                    <a:pt x="0" y="366"/>
                    <a:pt x="52" y="439"/>
                  </a:cubicBezTo>
                  <a:lnTo>
                    <a:pt x="584" y="439"/>
                  </a:lnTo>
                  <a:cubicBezTo>
                    <a:pt x="630" y="368"/>
                    <a:pt x="597" y="24"/>
                    <a:pt x="327" y="12"/>
                  </a:cubicBezTo>
                  <a:close/>
                </a:path>
              </a:pathLst>
            </a:custGeom>
            <a:gradFill rotWithShape="1">
              <a:gsLst>
                <a:gs pos="0">
                  <a:srgbClr val="00ABB4">
                    <a:gamma/>
                    <a:shade val="26275"/>
                    <a:invGamma/>
                  </a:srgbClr>
                </a:gs>
                <a:gs pos="100000">
                  <a:srgbClr val="00ABB4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60" name="Freeform 43"/>
            <p:cNvSpPr/>
            <p:nvPr/>
          </p:nvSpPr>
          <p:spPr bwMode="gray">
            <a:xfrm>
              <a:off x="1233" y="1716"/>
              <a:ext cx="509" cy="189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009CA4">
                    <a:alpha val="17999"/>
                  </a:srgbClr>
                </a:gs>
              </a:gsLst>
              <a:lin ang="54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61" name="Oval 44"/>
            <p:cNvSpPr>
              <a:spLocks noChangeArrowheads="1"/>
            </p:cNvSpPr>
            <p:nvPr/>
          </p:nvSpPr>
          <p:spPr bwMode="gray">
            <a:xfrm>
              <a:off x="1294" y="1296"/>
              <a:ext cx="403" cy="440"/>
            </a:xfrm>
            <a:prstGeom prst="ellipse">
              <a:avLst/>
            </a:prstGeom>
            <a:gradFill rotWithShape="1">
              <a:gsLst>
                <a:gs pos="0">
                  <a:srgbClr val="00A4AC">
                    <a:gamma/>
                    <a:shade val="56078"/>
                    <a:invGamma/>
                  </a:srgbClr>
                </a:gs>
                <a:gs pos="50000">
                  <a:srgbClr val="00A4AC"/>
                </a:gs>
                <a:gs pos="100000">
                  <a:srgbClr val="00A4AC">
                    <a:gamma/>
                    <a:shade val="56078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62" name="Freeform 45"/>
            <p:cNvSpPr/>
            <p:nvPr/>
          </p:nvSpPr>
          <p:spPr bwMode="gray">
            <a:xfrm>
              <a:off x="1335" y="1303"/>
              <a:ext cx="320" cy="145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59D3D9">
                    <a:alpha val="17999"/>
                  </a:srgbClr>
                </a:gs>
              </a:gsLst>
              <a:lin ang="54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grpSp>
          <p:nvGrpSpPr>
            <p:cNvPr id="18449" name="Group 46"/>
            <p:cNvGrpSpPr/>
            <p:nvPr/>
          </p:nvGrpSpPr>
          <p:grpSpPr>
            <a:xfrm rot="-1297425" flipH="1">
              <a:off x="1232" y="1357"/>
              <a:ext cx="348" cy="114"/>
              <a:chOff x="2528" y="1060"/>
              <a:chExt cx="894" cy="236"/>
            </a:xfrm>
          </p:grpSpPr>
          <p:grpSp>
            <p:nvGrpSpPr>
              <p:cNvPr id="18461" name="Group 47"/>
              <p:cNvGrpSpPr/>
              <p:nvPr/>
            </p:nvGrpSpPr>
            <p:grpSpPr>
              <a:xfrm>
                <a:off x="2528" y="1060"/>
                <a:ext cx="742" cy="186"/>
                <a:chOff x="1565" y="2568"/>
                <a:chExt cx="1118" cy="279"/>
              </a:xfrm>
            </p:grpSpPr>
            <p:sp>
              <p:nvSpPr>
                <p:cNvPr id="81" name="AutoShape 48"/>
                <p:cNvSpPr>
                  <a:spLocks noChangeArrowheads="1"/>
                </p:cNvSpPr>
                <p:nvPr/>
              </p:nvSpPr>
              <p:spPr bwMode="gray">
                <a:xfrm rot="5263130">
                  <a:off x="1928" y="2225"/>
                  <a:ext cx="198" cy="749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ea"/>
                    <a:ea typeface="+mn-ea"/>
                    <a:cs typeface="+mn-cs"/>
                  </a:endParaRPr>
                </a:p>
              </p:txBody>
            </p:sp>
            <p:sp>
              <p:nvSpPr>
                <p:cNvPr id="82" name="AutoShape 49"/>
                <p:cNvSpPr>
                  <a:spLocks noChangeArrowheads="1"/>
                </p:cNvSpPr>
                <p:nvPr/>
              </p:nvSpPr>
              <p:spPr bwMode="gray">
                <a:xfrm rot="6078281">
                  <a:off x="2080" y="2224"/>
                  <a:ext cx="198" cy="760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ea"/>
                    <a:ea typeface="+mn-ea"/>
                    <a:cs typeface="+mn-cs"/>
                  </a:endParaRPr>
                </a:p>
              </p:txBody>
            </p:sp>
            <p:sp>
              <p:nvSpPr>
                <p:cNvPr id="83" name="AutoShape 50"/>
                <p:cNvSpPr>
                  <a:spLocks noChangeArrowheads="1"/>
                </p:cNvSpPr>
                <p:nvPr/>
              </p:nvSpPr>
              <p:spPr bwMode="gray">
                <a:xfrm rot="6373927">
                  <a:off x="2142" y="2252"/>
                  <a:ext cx="198" cy="749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ea"/>
                    <a:ea typeface="+mn-ea"/>
                    <a:cs typeface="+mn-cs"/>
                  </a:endParaRPr>
                </a:p>
              </p:txBody>
            </p:sp>
            <p:sp>
              <p:nvSpPr>
                <p:cNvPr id="84" name="AutoShape 51"/>
                <p:cNvSpPr>
                  <a:spLocks noChangeArrowheads="1"/>
                </p:cNvSpPr>
                <p:nvPr/>
              </p:nvSpPr>
              <p:spPr bwMode="gray">
                <a:xfrm rot="6906312">
                  <a:off x="2233" y="2275"/>
                  <a:ext cx="198" cy="765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ea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62" name="Group 52"/>
              <p:cNvGrpSpPr/>
              <p:nvPr/>
            </p:nvGrpSpPr>
            <p:grpSpPr>
              <a:xfrm rot="1353540">
                <a:off x="2680" y="1110"/>
                <a:ext cx="742" cy="186"/>
                <a:chOff x="1565" y="2568"/>
                <a:chExt cx="1118" cy="279"/>
              </a:xfrm>
            </p:grpSpPr>
            <p:sp>
              <p:nvSpPr>
                <p:cNvPr id="77" name="AutoShape 53"/>
                <p:cNvSpPr>
                  <a:spLocks noChangeArrowheads="1"/>
                </p:cNvSpPr>
                <p:nvPr/>
              </p:nvSpPr>
              <p:spPr bwMode="gray">
                <a:xfrm rot="5263130">
                  <a:off x="1897" y="2238"/>
                  <a:ext cx="191" cy="739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ea"/>
                    <a:ea typeface="+mn-ea"/>
                    <a:cs typeface="+mn-cs"/>
                  </a:endParaRPr>
                </a:p>
              </p:txBody>
            </p:sp>
            <p:sp>
              <p:nvSpPr>
                <p:cNvPr id="78" name="AutoShape 54"/>
                <p:cNvSpPr>
                  <a:spLocks noChangeArrowheads="1"/>
                </p:cNvSpPr>
                <p:nvPr/>
              </p:nvSpPr>
              <p:spPr bwMode="gray">
                <a:xfrm rot="6078281">
                  <a:off x="2019" y="2223"/>
                  <a:ext cx="191" cy="754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ea"/>
                    <a:ea typeface="+mn-ea"/>
                    <a:cs typeface="+mn-cs"/>
                  </a:endParaRPr>
                </a:p>
              </p:txBody>
            </p:sp>
            <p:sp>
              <p:nvSpPr>
                <p:cNvPr id="79" name="AutoShape 55"/>
                <p:cNvSpPr>
                  <a:spLocks noChangeArrowheads="1"/>
                </p:cNvSpPr>
                <p:nvPr/>
              </p:nvSpPr>
              <p:spPr bwMode="gray">
                <a:xfrm rot="6373927">
                  <a:off x="2081" y="2250"/>
                  <a:ext cx="195" cy="749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ea"/>
                    <a:ea typeface="+mn-ea"/>
                    <a:cs typeface="+mn-cs"/>
                  </a:endParaRPr>
                </a:p>
              </p:txBody>
            </p:sp>
            <p:sp>
              <p:nvSpPr>
                <p:cNvPr id="80" name="AutoShape 56"/>
                <p:cNvSpPr>
                  <a:spLocks noChangeArrowheads="1"/>
                </p:cNvSpPr>
                <p:nvPr/>
              </p:nvSpPr>
              <p:spPr bwMode="gray">
                <a:xfrm rot="6906312">
                  <a:off x="2164" y="2260"/>
                  <a:ext cx="195" cy="754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ea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8450" name="Group 57"/>
            <p:cNvGrpSpPr/>
            <p:nvPr/>
          </p:nvGrpSpPr>
          <p:grpSpPr>
            <a:xfrm rot="-1912916" flipH="1">
              <a:off x="1003" y="1823"/>
              <a:ext cx="511" cy="115"/>
              <a:chOff x="2528" y="1060"/>
              <a:chExt cx="894" cy="236"/>
            </a:xfrm>
          </p:grpSpPr>
          <p:grpSp>
            <p:nvGrpSpPr>
              <p:cNvPr id="18451" name="Group 58"/>
              <p:cNvGrpSpPr/>
              <p:nvPr/>
            </p:nvGrpSpPr>
            <p:grpSpPr>
              <a:xfrm>
                <a:off x="2528" y="1060"/>
                <a:ext cx="742" cy="186"/>
                <a:chOff x="1565" y="2568"/>
                <a:chExt cx="1118" cy="279"/>
              </a:xfrm>
            </p:grpSpPr>
            <p:sp>
              <p:nvSpPr>
                <p:cNvPr id="71" name="AutoShape 59"/>
                <p:cNvSpPr>
                  <a:spLocks noChangeArrowheads="1"/>
                </p:cNvSpPr>
                <p:nvPr/>
              </p:nvSpPr>
              <p:spPr bwMode="gray">
                <a:xfrm rot="5263130">
                  <a:off x="1850" y="2164"/>
                  <a:ext cx="274" cy="821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e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AutoShape 60"/>
                <p:cNvSpPr>
                  <a:spLocks noChangeArrowheads="1"/>
                </p:cNvSpPr>
                <p:nvPr/>
              </p:nvSpPr>
              <p:spPr bwMode="gray">
                <a:xfrm rot="6078281">
                  <a:off x="1979" y="2154"/>
                  <a:ext cx="293" cy="811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e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AutoShape 61"/>
                <p:cNvSpPr>
                  <a:spLocks noChangeArrowheads="1"/>
                </p:cNvSpPr>
                <p:nvPr/>
              </p:nvSpPr>
              <p:spPr bwMode="gray">
                <a:xfrm rot="6373927">
                  <a:off x="2036" y="2177"/>
                  <a:ext cx="274" cy="814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e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AutoShape 62"/>
                <p:cNvSpPr>
                  <a:spLocks noChangeArrowheads="1"/>
                </p:cNvSpPr>
                <p:nvPr/>
              </p:nvSpPr>
              <p:spPr bwMode="gray">
                <a:xfrm rot="6906312">
                  <a:off x="2130" y="2229"/>
                  <a:ext cx="278" cy="821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ea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52" name="Group 63"/>
              <p:cNvGrpSpPr/>
              <p:nvPr/>
            </p:nvGrpSpPr>
            <p:grpSpPr>
              <a:xfrm rot="1353540">
                <a:off x="2680" y="1110"/>
                <a:ext cx="742" cy="186"/>
                <a:chOff x="1565" y="2568"/>
                <a:chExt cx="1118" cy="279"/>
              </a:xfrm>
            </p:grpSpPr>
            <p:sp>
              <p:nvSpPr>
                <p:cNvPr id="67" name="AutoShape 64"/>
                <p:cNvSpPr>
                  <a:spLocks noChangeArrowheads="1"/>
                </p:cNvSpPr>
                <p:nvPr/>
              </p:nvSpPr>
              <p:spPr bwMode="gray">
                <a:xfrm rot="5263130">
                  <a:off x="1798" y="2129"/>
                  <a:ext cx="278" cy="818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e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AutoShape 65"/>
                <p:cNvSpPr>
                  <a:spLocks noChangeArrowheads="1"/>
                </p:cNvSpPr>
                <p:nvPr/>
              </p:nvSpPr>
              <p:spPr bwMode="gray">
                <a:xfrm rot="6078281">
                  <a:off x="1901" y="2125"/>
                  <a:ext cx="248" cy="814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e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AutoShape 66"/>
                <p:cNvSpPr>
                  <a:spLocks noChangeArrowheads="1"/>
                </p:cNvSpPr>
                <p:nvPr/>
              </p:nvSpPr>
              <p:spPr bwMode="gray">
                <a:xfrm rot="6373927">
                  <a:off x="1980" y="2154"/>
                  <a:ext cx="256" cy="811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e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AutoShape 67"/>
                <p:cNvSpPr>
                  <a:spLocks noChangeArrowheads="1"/>
                </p:cNvSpPr>
                <p:nvPr/>
              </p:nvSpPr>
              <p:spPr bwMode="gray">
                <a:xfrm rot="6906312">
                  <a:off x="2046" y="2181"/>
                  <a:ext cx="274" cy="821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n-ea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18441" name="Group 101"/>
          <p:cNvGrpSpPr/>
          <p:nvPr/>
        </p:nvGrpSpPr>
        <p:grpSpPr>
          <a:xfrm>
            <a:off x="2947988" y="3987800"/>
            <a:ext cx="4824412" cy="935038"/>
            <a:chOff x="816" y="2304"/>
            <a:chExt cx="1440" cy="448"/>
          </a:xfrm>
        </p:grpSpPr>
        <p:sp>
          <p:nvSpPr>
            <p:cNvPr id="88" name="Freeform 102"/>
            <p:cNvSpPr/>
            <p:nvPr/>
          </p:nvSpPr>
          <p:spPr bwMode="gray">
            <a:xfrm>
              <a:off x="901" y="2562"/>
              <a:ext cx="1270" cy="190"/>
            </a:xfrm>
            <a:custGeom>
              <a:avLst/>
              <a:gdLst/>
              <a:ahLst/>
              <a:cxnLst>
                <a:cxn ang="0">
                  <a:pos x="1120" y="252"/>
                </a:cxn>
                <a:cxn ang="0">
                  <a:pos x="1116" y="250"/>
                </a:cxn>
                <a:cxn ang="0">
                  <a:pos x="1100" y="246"/>
                </a:cxn>
                <a:cxn ang="0">
                  <a:pos x="1074" y="240"/>
                </a:cxn>
                <a:cxn ang="0">
                  <a:pos x="1038" y="232"/>
                </a:cxn>
                <a:cxn ang="0">
                  <a:pos x="992" y="222"/>
                </a:cxn>
                <a:cxn ang="0">
                  <a:pos x="938" y="212"/>
                </a:cxn>
                <a:cxn ang="0">
                  <a:pos x="876" y="204"/>
                </a:cxn>
                <a:cxn ang="0">
                  <a:pos x="806" y="196"/>
                </a:cxn>
                <a:cxn ang="0">
                  <a:pos x="730" y="190"/>
                </a:cxn>
                <a:cxn ang="0">
                  <a:pos x="646" y="184"/>
                </a:cxn>
                <a:cxn ang="0">
                  <a:pos x="556" y="184"/>
                </a:cxn>
                <a:cxn ang="0">
                  <a:pos x="466" y="184"/>
                </a:cxn>
                <a:cxn ang="0">
                  <a:pos x="384" y="190"/>
                </a:cxn>
                <a:cxn ang="0">
                  <a:pos x="308" y="196"/>
                </a:cxn>
                <a:cxn ang="0">
                  <a:pos x="238" y="204"/>
                </a:cxn>
                <a:cxn ang="0">
                  <a:pos x="178" y="212"/>
                </a:cxn>
                <a:cxn ang="0">
                  <a:pos x="126" y="222"/>
                </a:cxn>
                <a:cxn ang="0">
                  <a:pos x="82" y="232"/>
                </a:cxn>
                <a:cxn ang="0">
                  <a:pos x="46" y="240"/>
                </a:cxn>
                <a:cxn ang="0">
                  <a:pos x="20" y="246"/>
                </a:cxn>
                <a:cxn ang="0">
                  <a:pos x="6" y="250"/>
                </a:cxn>
                <a:cxn ang="0">
                  <a:pos x="0" y="252"/>
                </a:cxn>
                <a:cxn ang="0">
                  <a:pos x="0" y="62"/>
                </a:cxn>
                <a:cxn ang="0">
                  <a:pos x="560" y="0"/>
                </a:cxn>
                <a:cxn ang="0">
                  <a:pos x="1120" y="62"/>
                </a:cxn>
                <a:cxn ang="0">
                  <a:pos x="1120" y="252"/>
                </a:cxn>
                <a:cxn ang="0">
                  <a:pos x="1120" y="252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100000">
                  <a:srgbClr val="000000">
                    <a:gamma/>
                    <a:shade val="78824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89" name="Rectangle 103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solidFill>
              <a:srgbClr val="333399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重大食品安全事故日常管理机构</a:t>
              </a: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标题 1"/>
          <p:cNvSpPr>
            <a:spLocks noGrp="1"/>
          </p:cNvSpPr>
          <p:nvPr>
            <p:ph type="title"/>
          </p:nvPr>
        </p:nvSpPr>
        <p:spPr>
          <a:gradFill rotWithShape="1">
            <a:gsLst>
              <a:gs pos="0">
                <a:srgbClr val="DDEBCF">
                  <a:alpha val="100000"/>
                </a:srgbClr>
              </a:gs>
              <a:gs pos="25999">
                <a:srgbClr val="9CB86E">
                  <a:alpha val="100000"/>
                </a:srgbClr>
              </a:gs>
              <a:gs pos="100000">
                <a:srgbClr val="156B13">
                  <a:alpha val="100000"/>
                </a:srgbClr>
              </a:gs>
            </a:gsLst>
            <a:path path="rect">
              <a:fillToRect l="100000" t="100000"/>
            </a:path>
            <a:tileRect/>
          </a:gradFill>
          <a:ln/>
        </p:spPr>
        <p:txBody>
          <a:bodyPr vert="horz" wrap="square" lIns="91440" tIns="45720" rIns="91440" bIns="45720" anchor="ctr" anchorCtr="0"/>
          <a:p>
            <a:pPr/>
            <a:r>
              <a:rPr lang="zh-CN" altLang="en-US" dirty="0">
                <a:latin typeface="+mj-lt"/>
                <a:ea typeface="+mj-ea"/>
                <a:cs typeface="+mj-cs"/>
              </a:rPr>
              <a:t>检测、预警与报告</a:t>
            </a:r>
            <a:endParaRPr lang="zh-CN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19459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/>
            <a:endParaRPr lang="zh-CN" alt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gray">
          <a:xfrm rot="18900000">
            <a:off x="3492500" y="2792413"/>
            <a:ext cx="2454275" cy="2455863"/>
          </a:xfrm>
          <a:custGeom>
            <a:avLst/>
            <a:gdLst>
              <a:gd name="G0" fmla="+- 5400 0 0"/>
              <a:gd name="G1" fmla="+- 8100 0 0"/>
              <a:gd name="G2" fmla="+- 2700 0 0"/>
              <a:gd name="G3" fmla="+- 9450 0 0"/>
              <a:gd name="G4" fmla="+- 21600 0 8100"/>
              <a:gd name="G5" fmla="+- 21600 0 9450"/>
              <a:gd name="G6" fmla="+- 5400 21600 0"/>
              <a:gd name="G7" fmla="*/ G6 1 2"/>
              <a:gd name="G8" fmla="+- 21600 0 5400"/>
              <a:gd name="G9" fmla="+- 21600 0 270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gradFill rotWithShape="1">
            <a:gsLst>
              <a:gs pos="0">
                <a:srgbClr val="969696">
                  <a:gamma/>
                  <a:tint val="33725"/>
                  <a:invGamma/>
                </a:srgbClr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 algn="ctr">
            <a:solidFill>
              <a:srgbClr val="30311D"/>
            </a:solidFill>
            <a:miter lim="800000"/>
          </a:ln>
          <a:effectLst>
            <a:outerShdw dist="28398" dir="3806097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黑体" panose="02010609060101010101" pitchFamily="2" charset="-122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9461" name="Picture 8" descr="circuler_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58913" y="1557338"/>
            <a:ext cx="2249487" cy="22431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3" name="Oval 9"/>
          <p:cNvSpPr>
            <a:spLocks noChangeArrowheads="1"/>
          </p:cNvSpPr>
          <p:nvPr/>
        </p:nvSpPr>
        <p:spPr bwMode="gray">
          <a:xfrm>
            <a:off x="1476375" y="1557338"/>
            <a:ext cx="2232025" cy="2232025"/>
          </a:xfrm>
          <a:prstGeom prst="ellipse">
            <a:avLst/>
          </a:prstGeom>
          <a:solidFill>
            <a:srgbClr val="FACF67">
              <a:alpha val="50000"/>
            </a:srgbClr>
          </a:solidFill>
          <a:ln w="9525" algn="ctr">
            <a:noFill/>
            <a:rou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黑体" panose="02010609060101010101" pitchFamily="2" charset="-122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9463" name="Picture 10" descr="circuler_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98588" y="4125913"/>
            <a:ext cx="2309812" cy="23002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5" name="Oval 11"/>
          <p:cNvSpPr>
            <a:spLocks noChangeArrowheads="1"/>
          </p:cNvSpPr>
          <p:nvPr/>
        </p:nvSpPr>
        <p:spPr bwMode="gray">
          <a:xfrm>
            <a:off x="1403350" y="4122738"/>
            <a:ext cx="2273300" cy="2314575"/>
          </a:xfrm>
          <a:prstGeom prst="ellipse">
            <a:avLst/>
          </a:prstGeom>
          <a:solidFill>
            <a:srgbClr val="954B0C">
              <a:alpha val="50000"/>
            </a:srgbClr>
          </a:solidFill>
          <a:ln w="9525" algn="ctr">
            <a:noFill/>
            <a:rou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9465" name="Picture 12" descr="circuler_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24525" y="4114800"/>
            <a:ext cx="2227263" cy="2320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7" name="Oval 13"/>
          <p:cNvSpPr>
            <a:spLocks noChangeArrowheads="1"/>
          </p:cNvSpPr>
          <p:nvPr/>
        </p:nvSpPr>
        <p:spPr bwMode="gray">
          <a:xfrm>
            <a:off x="5710238" y="4102100"/>
            <a:ext cx="2246313" cy="2335213"/>
          </a:xfrm>
          <a:prstGeom prst="ellipse">
            <a:avLst/>
          </a:prstGeom>
          <a:solidFill>
            <a:srgbClr val="FACF67">
              <a:alpha val="50000"/>
            </a:srgbClr>
          </a:solidFill>
          <a:ln w="9525" algn="ctr">
            <a:noFill/>
            <a:rou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9467" name="Picture 14" descr="circuler_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24525" y="1485900"/>
            <a:ext cx="2208213" cy="23225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9" name="Oval 15"/>
          <p:cNvSpPr>
            <a:spLocks noChangeArrowheads="1"/>
          </p:cNvSpPr>
          <p:nvPr/>
        </p:nvSpPr>
        <p:spPr bwMode="gray">
          <a:xfrm>
            <a:off x="5724525" y="1484313"/>
            <a:ext cx="2232025" cy="2335213"/>
          </a:xfrm>
          <a:prstGeom prst="ellipse">
            <a:avLst/>
          </a:prstGeom>
          <a:solidFill>
            <a:srgbClr val="954B0C">
              <a:alpha val="50000"/>
            </a:srgbClr>
          </a:solidFill>
          <a:ln w="9525" algn="ctr">
            <a:noFill/>
            <a:rou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黑体" panose="0201060906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0" name="Text Box 16"/>
          <p:cNvSpPr txBox="1">
            <a:spLocks noChangeArrowheads="1"/>
          </p:cNvSpPr>
          <p:nvPr/>
        </p:nvSpPr>
        <p:spPr bwMode="auto">
          <a:xfrm>
            <a:off x="1633538" y="2420938"/>
            <a:ext cx="1819275" cy="523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2800" b="0" kern="1200" cap="none" spc="0" normalizeH="0" baseline="0" noProof="0" dirty="0">
                <a:solidFill>
                  <a:srgbClr val="1C1C1C"/>
                </a:solidFill>
                <a:latin typeface="+mn-ea"/>
                <a:ea typeface="+mn-ea"/>
                <a:cs typeface="+mn-cs"/>
              </a:rPr>
              <a:t>检测系统</a:t>
            </a:r>
            <a:endParaRPr kumimoji="0" lang="zh-CN" altLang="en-US" sz="2800" b="0" kern="1200" cap="none" spc="0" normalizeH="0" baseline="0" noProof="0" dirty="0">
              <a:solidFill>
                <a:srgbClr val="1C1C1C"/>
              </a:solidFill>
              <a:latin typeface="+mn-ea"/>
              <a:ea typeface="+mn-ea"/>
              <a:cs typeface="+mn-cs"/>
            </a:endParaRPr>
          </a:p>
        </p:txBody>
      </p:sp>
      <p:sp>
        <p:nvSpPr>
          <p:cNvPr id="101" name="Text Box 49"/>
          <p:cNvSpPr txBox="1">
            <a:spLocks noChangeArrowheads="1"/>
          </p:cNvSpPr>
          <p:nvPr/>
        </p:nvSpPr>
        <p:spPr bwMode="auto">
          <a:xfrm>
            <a:off x="6011863" y="2420938"/>
            <a:ext cx="1663700" cy="523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2800" b="0" kern="1200" cap="none" spc="0" normalizeH="0" baseline="0" noProof="0" dirty="0">
                <a:solidFill>
                  <a:srgbClr val="1C1C1C"/>
                </a:solidFill>
                <a:latin typeface="+mn-ea"/>
                <a:ea typeface="+mn-ea"/>
                <a:cs typeface="+mn-cs"/>
              </a:rPr>
              <a:t>报告制度</a:t>
            </a:r>
            <a:endParaRPr kumimoji="0" lang="zh-CN" altLang="en-US" sz="2800" b="0" kern="1200" cap="none" spc="0" normalizeH="0" baseline="0" noProof="0" dirty="0">
              <a:solidFill>
                <a:srgbClr val="1C1C1C"/>
              </a:solidFill>
              <a:latin typeface="+mn-ea"/>
              <a:ea typeface="+mn-ea"/>
              <a:cs typeface="+mn-cs"/>
            </a:endParaRPr>
          </a:p>
        </p:txBody>
      </p:sp>
      <p:sp>
        <p:nvSpPr>
          <p:cNvPr id="102" name="Text Box 50"/>
          <p:cNvSpPr txBox="1">
            <a:spLocks noChangeArrowheads="1"/>
          </p:cNvSpPr>
          <p:nvPr/>
        </p:nvSpPr>
        <p:spPr bwMode="auto">
          <a:xfrm>
            <a:off x="1595438" y="5013325"/>
            <a:ext cx="1970088" cy="523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2800" b="0" kern="1200" cap="none" spc="0" normalizeH="0" baseline="0" noProof="0" dirty="0">
                <a:solidFill>
                  <a:srgbClr val="1C1C1C"/>
                </a:solidFill>
                <a:latin typeface="+mn-ea"/>
                <a:ea typeface="+mn-ea"/>
                <a:cs typeface="+mn-cs"/>
              </a:rPr>
              <a:t>预警系统</a:t>
            </a:r>
            <a:endParaRPr kumimoji="0" lang="zh-CN" altLang="en-US" sz="2800" b="0" kern="1200" cap="none" spc="0" normalizeH="0" baseline="0" noProof="0" dirty="0">
              <a:solidFill>
                <a:srgbClr val="1C1C1C"/>
              </a:solidFill>
              <a:latin typeface="+mn-ea"/>
              <a:ea typeface="+mn-ea"/>
              <a:cs typeface="+mn-cs"/>
            </a:endParaRPr>
          </a:p>
        </p:txBody>
      </p:sp>
      <p:sp>
        <p:nvSpPr>
          <p:cNvPr id="103" name="Text Box 51"/>
          <p:cNvSpPr txBox="1">
            <a:spLocks noChangeArrowheads="1"/>
          </p:cNvSpPr>
          <p:nvPr/>
        </p:nvSpPr>
        <p:spPr bwMode="auto">
          <a:xfrm>
            <a:off x="5867400" y="4648200"/>
            <a:ext cx="1990725" cy="13843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2800" b="0" kern="1200" cap="none" spc="0" normalizeH="0" baseline="0" noProof="0" dirty="0">
                <a:solidFill>
                  <a:srgbClr val="1C1C1C"/>
                </a:solidFill>
                <a:latin typeface="+mn-ea"/>
                <a:ea typeface="+mn-ea"/>
                <a:cs typeface="+mn-cs"/>
              </a:rPr>
              <a:t>重大食品安全事故的应急响应</a:t>
            </a:r>
            <a:endParaRPr kumimoji="0" lang="zh-CN" altLang="en-US" sz="2800" b="0" kern="1200" cap="none" spc="0" normalizeH="0" baseline="0" noProof="0" dirty="0">
              <a:solidFill>
                <a:srgbClr val="1C1C1C"/>
              </a:solidFill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zUzMGVlMGI5YTQzOTYyZmI3NjU4YTVhMDA2MGRiODEifQ==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WPS 演示</Application>
  <PresentationFormat>全屏显示(4:3)</PresentationFormat>
  <Paragraphs>58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8" baseType="lpstr">
      <vt:lpstr>Arial</vt:lpstr>
      <vt:lpstr>宋体</vt:lpstr>
      <vt:lpstr>Wingdings</vt:lpstr>
      <vt:lpstr>Calibri</vt:lpstr>
      <vt:lpstr>黑体</vt:lpstr>
      <vt:lpstr>微软雅黑</vt:lpstr>
      <vt:lpstr>华文细黑</vt:lpstr>
      <vt:lpstr>楷体_GB2312</vt:lpstr>
      <vt:lpstr>新宋体</vt:lpstr>
      <vt:lpstr>Times New Roman</vt:lpstr>
      <vt:lpstr>Arial</vt:lpstr>
      <vt:lpstr>Arial Unicode MS</vt:lpstr>
      <vt:lpstr>默认设计模板</vt:lpstr>
      <vt:lpstr>自定义设计方案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431</cp:revision>
  <dcterms:created xsi:type="dcterms:W3CDTF">2023-12-25T07:35:05Z</dcterms:created>
  <dcterms:modified xsi:type="dcterms:W3CDTF">2023-12-25T07:45:59Z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8BF6468304154BD79FF4834D3E13FFD1_13</vt:lpwstr>
  </property>
  <property fmtid="{D5CDD505-2E9C-101B-9397-08002B2CF9AE}" pid="4" name="KSOProductBuildVer">
    <vt:lpwstr>2052-12.1.0.15990</vt:lpwstr>
  </property>
</Properties>
</file>